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1" r:id="rId1"/>
  </p:sldMasterIdLst>
  <p:sldIdLst>
    <p:sldId id="256" r:id="rId2"/>
    <p:sldId id="299" r:id="rId3"/>
    <p:sldId id="301" r:id="rId4"/>
    <p:sldId id="316" r:id="rId5"/>
    <p:sldId id="313" r:id="rId6"/>
    <p:sldId id="259" r:id="rId7"/>
    <p:sldId id="260" r:id="rId8"/>
    <p:sldId id="261" r:id="rId9"/>
    <p:sldId id="262" r:id="rId10"/>
    <p:sldId id="263" r:id="rId11"/>
    <p:sldId id="264" r:id="rId12"/>
    <p:sldId id="305" r:id="rId13"/>
    <p:sldId id="265" r:id="rId14"/>
    <p:sldId id="289" r:id="rId15"/>
    <p:sldId id="292" r:id="rId16"/>
    <p:sldId id="306" r:id="rId17"/>
    <p:sldId id="307" r:id="rId18"/>
    <p:sldId id="318" r:id="rId19"/>
    <p:sldId id="312" r:id="rId20"/>
    <p:sldId id="267" r:id="rId21"/>
    <p:sldId id="268" r:id="rId22"/>
    <p:sldId id="302" r:id="rId23"/>
    <p:sldId id="303" r:id="rId24"/>
    <p:sldId id="269" r:id="rId25"/>
    <p:sldId id="286" r:id="rId26"/>
    <p:sldId id="287" r:id="rId27"/>
    <p:sldId id="270" r:id="rId28"/>
    <p:sldId id="272" r:id="rId29"/>
    <p:sldId id="271" r:id="rId30"/>
    <p:sldId id="273" r:id="rId31"/>
    <p:sldId id="274" r:id="rId32"/>
    <p:sldId id="311" r:id="rId33"/>
    <p:sldId id="309" r:id="rId34"/>
    <p:sldId id="310" r:id="rId35"/>
    <p:sldId id="315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62A6-7091-47F5-B564-79C8AF500702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F7D2E-E14F-411A-801F-960A4992F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956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62A6-7091-47F5-B564-79C8AF500702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F7D2E-E14F-411A-801F-960A4992F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150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62A6-7091-47F5-B564-79C8AF500702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F7D2E-E14F-411A-801F-960A4992F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457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62A6-7091-47F5-B564-79C8AF500702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F7D2E-E14F-411A-801F-960A4992F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578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62A6-7091-47F5-B564-79C8AF500702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F7D2E-E14F-411A-801F-960A4992F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048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62A6-7091-47F5-B564-79C8AF500702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F7D2E-E14F-411A-801F-960A4992F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389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62A6-7091-47F5-B564-79C8AF500702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F7D2E-E14F-411A-801F-960A4992F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502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62A6-7091-47F5-B564-79C8AF500702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F7D2E-E14F-411A-801F-960A4992F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310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62A6-7091-47F5-B564-79C8AF500702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F7D2E-E14F-411A-801F-960A4992F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397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62A6-7091-47F5-B564-79C8AF500702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F7D2E-E14F-411A-801F-960A4992F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369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62A6-7091-47F5-B564-79C8AF500702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F7D2E-E14F-411A-801F-960A4992F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000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2962A6-7091-47F5-B564-79C8AF500702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5F7D2E-E14F-411A-801F-960A4992F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649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anaconda.com/tensorflow-in-anaconda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millansanchez.medium.com/install-tensorflow-2-with-gpu-support-dec-2020-for-windows-10-using-conda-e4c0d838d497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anaconda.com/anaconda/reference/release-notes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repo.anaconda.com/archive/" TargetMode="External"/><Relationship Id="rId2" Type="http://schemas.openxmlformats.org/officeDocument/2006/relationships/hyperlink" Target="https://docs.anaconda.com/anaconda/packages/oldpkglist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2190" y="4325802"/>
            <a:ext cx="9984173" cy="1362741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sz="4000" dirty="0"/>
              <a:t>Environment Setup:  Anaconda, </a:t>
            </a:r>
            <a:r>
              <a:rPr lang="en-US" sz="4000" dirty="0" err="1"/>
              <a:t>Jupyter</a:t>
            </a:r>
            <a:r>
              <a:rPr lang="en-US" sz="4000" dirty="0"/>
              <a:t> Notebook, Pandas, </a:t>
            </a:r>
            <a:r>
              <a:rPr lang="en-US" sz="4000" dirty="0" err="1"/>
              <a:t>Scikit</a:t>
            </a:r>
            <a:r>
              <a:rPr lang="en-US" sz="4000" dirty="0"/>
              <a:t>-Learn and </a:t>
            </a:r>
            <a:r>
              <a:rPr lang="en-US" sz="4000" dirty="0" err="1"/>
              <a:t>Tensorflow</a:t>
            </a:r>
            <a:r>
              <a:rPr lang="en-US" sz="4000" dirty="0"/>
              <a:t> 2.0</a:t>
            </a:r>
            <a:br>
              <a:rPr lang="en-US" sz="4000" dirty="0"/>
            </a:br>
            <a:r>
              <a:rPr lang="en-US" sz="4000" dirty="0"/>
              <a:t>(Fall 2022 version)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277" y="5558701"/>
            <a:ext cx="9144000" cy="405100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  <a:p>
            <a:r>
              <a:rPr lang="en-US" sz="8600" dirty="0"/>
              <a:t>Victor Chen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77" y="355509"/>
            <a:ext cx="2227125" cy="13769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22FA67-F6C9-4423-8137-1B05A98324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9253" y="180910"/>
            <a:ext cx="5825345" cy="31192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45ACF41-970E-4DC1-9509-0B5E4765E0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2776" y="158620"/>
            <a:ext cx="2537147" cy="1907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453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Installing.. (may take a few minutes)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10DBD52-C5A8-455D-BE4A-B8B9184E83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9450" y="1839119"/>
            <a:ext cx="5753100" cy="432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3733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Finished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5B7420D-69E0-4ED0-B14D-0E13C24569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80155" y="1825625"/>
            <a:ext cx="563168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098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846" y="2448902"/>
            <a:ext cx="5580185" cy="1325563"/>
          </a:xfrm>
        </p:spPr>
        <p:txBody>
          <a:bodyPr/>
          <a:lstStyle/>
          <a:p>
            <a:r>
              <a:rPr lang="en-US" dirty="0"/>
              <a:t>Launch navigator in start menu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67754" y="305224"/>
            <a:ext cx="5396883" cy="628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1960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Launch navigator in start menu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5572AF-6B41-4566-99C7-D5AA02277E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5358" y="1825625"/>
            <a:ext cx="832128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445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</a:t>
            </a:r>
            <a:r>
              <a:rPr lang="en-US" dirty="0" err="1"/>
              <a:t>TensorFlow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3258" y="2242038"/>
            <a:ext cx="7941572" cy="3046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1581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1468"/>
          </a:xfrm>
        </p:spPr>
        <p:txBody>
          <a:bodyPr/>
          <a:lstStyle/>
          <a:p>
            <a:r>
              <a:rPr lang="en-US" dirty="0"/>
              <a:t>Install </a:t>
            </a:r>
            <a:r>
              <a:rPr lang="en-US" dirty="0" err="1"/>
              <a:t>TensorFlow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89636"/>
            <a:ext cx="3900854" cy="4351338"/>
          </a:xfrm>
        </p:spPr>
        <p:txBody>
          <a:bodyPr>
            <a:normAutofit/>
          </a:bodyPr>
          <a:lstStyle/>
          <a:p>
            <a:r>
              <a:rPr lang="en-US" sz="2400" dirty="0">
                <a:hlinkClick r:id="rId2"/>
              </a:rPr>
              <a:t>https://www.anaconda.com/tensorflow-in-anaconda/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Go to Anaconda Prompt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5246" y="457198"/>
            <a:ext cx="4640116" cy="602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5962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29957"/>
            <a:ext cx="10515600" cy="821468"/>
          </a:xfrm>
        </p:spPr>
        <p:txBody>
          <a:bodyPr/>
          <a:lstStyle/>
          <a:p>
            <a:r>
              <a:rPr lang="en-US" dirty="0"/>
              <a:t>Install </a:t>
            </a:r>
            <a:r>
              <a:rPr lang="en-US" dirty="0" err="1"/>
              <a:t>TensorFlow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489636"/>
            <a:ext cx="4903177" cy="4351338"/>
          </a:xfrm>
        </p:spPr>
        <p:txBody>
          <a:bodyPr>
            <a:normAutofit/>
          </a:bodyPr>
          <a:lstStyle/>
          <a:p>
            <a:r>
              <a:rPr lang="en-US" sz="2400" dirty="0"/>
              <a:t>Run “</a:t>
            </a:r>
            <a:r>
              <a:rPr lang="en-US" sz="2400" dirty="0" err="1"/>
              <a:t>conda</a:t>
            </a:r>
            <a:r>
              <a:rPr lang="en-US" sz="2400" dirty="0"/>
              <a:t> install </a:t>
            </a:r>
            <a:r>
              <a:rPr lang="en-US" sz="2400" dirty="0" err="1"/>
              <a:t>tensorflow</a:t>
            </a:r>
            <a:r>
              <a:rPr lang="en-US" sz="2400" dirty="0"/>
              <a:t>” or “</a:t>
            </a:r>
            <a:r>
              <a:rPr lang="en-US" sz="2400" dirty="0" err="1"/>
              <a:t>conda</a:t>
            </a:r>
            <a:r>
              <a:rPr lang="en-US" sz="2400" dirty="0"/>
              <a:t> install </a:t>
            </a:r>
            <a:r>
              <a:rPr lang="en-US" sz="2400" dirty="0" err="1"/>
              <a:t>tensorflow-gpu</a:t>
            </a:r>
            <a:r>
              <a:rPr lang="en-US" sz="2400" dirty="0"/>
              <a:t>” from the CLI (if you have NVIDIA GPU).</a:t>
            </a:r>
          </a:p>
          <a:p>
            <a:r>
              <a:rPr lang="en-US" sz="2400" dirty="0"/>
              <a:t>Many of the functions in TensorFlow can be accelerated using NVIDIA GPUs.</a:t>
            </a:r>
          </a:p>
          <a:p>
            <a:r>
              <a:rPr lang="en-US" sz="2400" dirty="0"/>
              <a:t>(optional) To verify GPU installation, check this link: </a:t>
            </a:r>
            <a:r>
              <a:rPr lang="en-US" sz="2400" dirty="0">
                <a:hlinkClick r:id="rId2"/>
              </a:rPr>
              <a:t>here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 </a:t>
            </a:r>
          </a:p>
          <a:p>
            <a:endParaRPr lang="en-US" sz="24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0088" y="2418571"/>
            <a:ext cx="5423712" cy="234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1069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</a:t>
            </a:r>
            <a:r>
              <a:rPr lang="en-US" dirty="0" err="1"/>
              <a:t>TensorFlow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198EBF4-563E-4E2F-90F4-D82DD4BC09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5535" y="1825624"/>
            <a:ext cx="8465774" cy="4443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3123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23BA9-A8DA-43C8-B19F-34853CA1C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Know the libraries currently on your machine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D624F-483C-4420-A812-E96721FCEA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“</a:t>
            </a:r>
            <a:r>
              <a:rPr lang="en-US" dirty="0" err="1"/>
              <a:t>conda</a:t>
            </a:r>
            <a:r>
              <a:rPr lang="en-US" dirty="0"/>
              <a:t> list” in Anaconda Prompt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5872CF-6F94-411A-9E55-28FB5DA04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1771" y="3109543"/>
            <a:ext cx="7119161" cy="3067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9830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Congratulations!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4828" y="1890573"/>
            <a:ext cx="4540560" cy="3720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003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Python:  # 1 language in data science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129B0D9-FF57-44E3-95B8-EA9C5A4AF1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5059" y="1825625"/>
            <a:ext cx="678188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3316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2433" y="1825625"/>
            <a:ext cx="866713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5325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Is A </a:t>
            </a:r>
            <a:r>
              <a:rPr lang="en-US" b="1" dirty="0" err="1"/>
              <a:t>Jupyter</a:t>
            </a:r>
            <a:r>
              <a:rPr lang="en-US" b="1" dirty="0"/>
              <a:t> Notebook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document which allows you to mix live code, math equations, text, plots, visualizations, audio, and video </a:t>
            </a:r>
            <a:r>
              <a:rPr lang="en-US" dirty="0">
                <a:solidFill>
                  <a:srgbClr val="FF0000"/>
                </a:solidFill>
              </a:rPr>
              <a:t>together in one place</a:t>
            </a:r>
            <a:r>
              <a:rPr lang="en-US" dirty="0"/>
              <a:t>. </a:t>
            </a:r>
          </a:p>
          <a:p>
            <a:r>
              <a:rPr lang="en-US" dirty="0" err="1"/>
              <a:t>Jupyter</a:t>
            </a:r>
            <a:r>
              <a:rPr lang="en-US" dirty="0"/>
              <a:t> notebooks provide interactive Python shell for you to run Python code.</a:t>
            </a:r>
          </a:p>
          <a:p>
            <a:r>
              <a:rPr lang="en-US" dirty="0"/>
              <a:t>Files with extension   </a:t>
            </a:r>
            <a:r>
              <a:rPr lang="en-US" dirty="0">
                <a:solidFill>
                  <a:srgbClr val="FF0000"/>
                </a:solidFill>
              </a:rPr>
              <a:t> .</a:t>
            </a:r>
            <a:r>
              <a:rPr lang="en-US" dirty="0" err="1">
                <a:solidFill>
                  <a:srgbClr val="FF0000"/>
                </a:solidFill>
              </a:rPr>
              <a:t>ipynb</a:t>
            </a:r>
            <a:r>
              <a:rPr lang="en-US" dirty="0">
                <a:solidFill>
                  <a:srgbClr val="FF0000"/>
                </a:solidFill>
              </a:rPr>
              <a:t> </a:t>
            </a:r>
          </a:p>
          <a:p>
            <a:r>
              <a:rPr lang="en-US" dirty="0"/>
              <a:t>Great for data analysis, visualization, and sharing code among people.</a:t>
            </a:r>
          </a:p>
        </p:txBody>
      </p:sp>
    </p:spTree>
    <p:extLst>
      <p:ext uri="{BB962C8B-B14F-4D97-AF65-F5344CB8AC3E}">
        <p14:creationId xmlns:p14="http://schemas.microsoft.com/office/powerpoint/2010/main" val="14252289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 has two types of cells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Code cell:  where you write your Python code to run</a:t>
            </a:r>
          </a:p>
          <a:p>
            <a:r>
              <a:rPr lang="en-US" dirty="0"/>
              <a:t>Markdown cell:  where you insert text/image/figure/audio/video</a:t>
            </a:r>
          </a:p>
        </p:txBody>
      </p:sp>
    </p:spTree>
    <p:extLst>
      <p:ext uri="{BB962C8B-B14F-4D97-AF65-F5344CB8AC3E}">
        <p14:creationId xmlns:p14="http://schemas.microsoft.com/office/powerpoint/2010/main" val="7989175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/>
              <a:t>How to run each cell?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4884" y="2063439"/>
            <a:ext cx="8687154" cy="340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8470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 comes with Anaconda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5476" y="1825625"/>
            <a:ext cx="854104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4291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to open </a:t>
            </a:r>
            <a:r>
              <a:rPr lang="en-US" b="1" dirty="0" err="1"/>
              <a:t>Jupyter</a:t>
            </a:r>
            <a:r>
              <a:rPr lang="en-US" b="1" dirty="0"/>
              <a:t> notebooks (option 1)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5354" y="2565685"/>
            <a:ext cx="7589299" cy="386645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12158" y="1622997"/>
            <a:ext cx="639660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Launch navigator in start menu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Launch </a:t>
            </a:r>
            <a:r>
              <a:rPr lang="en-US" sz="2400" dirty="0" err="1"/>
              <a:t>Jupyter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201952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Then you'll see the application running in the web browser on the address: http://localhost:8888.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EC9CA64-5ADD-4A03-8D98-F2CED3374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1550" y="1825624"/>
            <a:ext cx="9067749" cy="4500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093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883" y="365125"/>
            <a:ext cx="11319030" cy="800203"/>
          </a:xfrm>
        </p:spPr>
        <p:txBody>
          <a:bodyPr>
            <a:normAutofit fontScale="90000"/>
          </a:bodyPr>
          <a:lstStyle/>
          <a:p>
            <a:br>
              <a:rPr lang="en-US" b="1" dirty="0"/>
            </a:br>
            <a:r>
              <a:rPr lang="en-US" b="1" dirty="0"/>
              <a:t>How To Open </a:t>
            </a:r>
            <a:r>
              <a:rPr lang="en-US" b="1" dirty="0" err="1"/>
              <a:t>Jupyter</a:t>
            </a:r>
            <a:r>
              <a:rPr lang="en-US" b="1" dirty="0"/>
              <a:t> Notebooks (option 2: preferred)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92919"/>
            <a:ext cx="10515600" cy="4884044"/>
          </a:xfrm>
        </p:spPr>
        <p:txBody>
          <a:bodyPr>
            <a:normAutofit/>
          </a:bodyPr>
          <a:lstStyle/>
          <a:p>
            <a:r>
              <a:rPr lang="en-US" dirty="0"/>
              <a:t>Go to the folder where your notebook is. </a:t>
            </a:r>
          </a:p>
          <a:p>
            <a:r>
              <a:rPr lang="en-US" dirty="0"/>
              <a:t>Open CLI</a:t>
            </a:r>
          </a:p>
          <a:p>
            <a:pPr lvl="1"/>
            <a:r>
              <a:rPr lang="en-US" dirty="0"/>
              <a:t>E.g., on Windows,  shift + right click,   then select “open </a:t>
            </a:r>
            <a:r>
              <a:rPr lang="en-US" dirty="0" err="1"/>
              <a:t>Powershell</a:t>
            </a:r>
            <a:r>
              <a:rPr lang="en-US" dirty="0"/>
              <a:t> window”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Run the following command to open up the application: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   </a:t>
            </a:r>
            <a:r>
              <a:rPr lang="en-US" b="1" dirty="0" err="1">
                <a:solidFill>
                  <a:srgbClr val="FF0000"/>
                </a:solidFill>
              </a:rPr>
              <a:t>jupyter</a:t>
            </a:r>
            <a:r>
              <a:rPr lang="en-US" b="1" dirty="0">
                <a:solidFill>
                  <a:srgbClr val="FF0000"/>
                </a:solidFill>
              </a:rPr>
              <a:t> notebook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AFE447-0546-4787-A538-F02342BA3E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330" y="2589736"/>
            <a:ext cx="5181600" cy="183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1079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Run this command:</a:t>
            </a:r>
            <a:br>
              <a:rPr lang="en-US" b="1" dirty="0"/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2E818FA-7F19-49FA-BF7C-4D8D8AF8D7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5771" y="1979721"/>
            <a:ext cx="8773306" cy="1883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147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Then you'll see the application running in the web browser on the address: http://localhost:8888.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1F15EBF-0449-4243-A55F-6389E145F2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579542"/>
            <a:ext cx="10515600" cy="284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865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Anaconda (www.anaconda.com)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3718" y="1825625"/>
            <a:ext cx="900456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9501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Troubleshooting:  If you got this…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1767" y="2504514"/>
            <a:ext cx="10515600" cy="250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6578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sure you a</a:t>
            </a:r>
            <a:r>
              <a:rPr lang="en-US" altLang="zh-CN" dirty="0"/>
              <a:t>dded anaconda to PATH environment variable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3480" y="1825625"/>
            <a:ext cx="60850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3461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your environment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(click) the notebook for Lab 0 in your browser</a:t>
            </a:r>
          </a:p>
        </p:txBody>
      </p:sp>
    </p:spTree>
    <p:extLst>
      <p:ext uri="{BB962C8B-B14F-4D97-AF65-F5344CB8AC3E}">
        <p14:creationId xmlns:p14="http://schemas.microsoft.com/office/powerpoint/2010/main" val="33725569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your environment </a:t>
            </a:r>
            <a:r>
              <a:rPr lang="en-US" dirty="0">
                <a:solidFill>
                  <a:srgbClr val="FF0000"/>
                </a:solidFill>
              </a:rPr>
              <a:t>(run this test code)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import </a:t>
            </a:r>
            <a:r>
              <a:rPr lang="en-US" dirty="0" err="1"/>
              <a:t>tensorflow</a:t>
            </a:r>
            <a:r>
              <a:rPr lang="en-US" dirty="0"/>
              <a:t> as </a:t>
            </a:r>
            <a:r>
              <a:rPr lang="en-US" dirty="0" err="1"/>
              <a:t>tf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import sys</a:t>
            </a:r>
          </a:p>
          <a:p>
            <a:pPr marL="0" indent="0">
              <a:buNone/>
            </a:pPr>
            <a:r>
              <a:rPr lang="en-US" dirty="0"/>
              <a:t>import </a:t>
            </a:r>
            <a:r>
              <a:rPr lang="en-US" dirty="0" err="1"/>
              <a:t>sklearn</a:t>
            </a:r>
            <a:r>
              <a:rPr lang="en-US" dirty="0"/>
              <a:t> as </a:t>
            </a:r>
            <a:r>
              <a:rPr lang="en-US" dirty="0" err="1"/>
              <a:t>sk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import pandas as </a:t>
            </a:r>
            <a:r>
              <a:rPr lang="en-US" dirty="0" err="1"/>
              <a:t>pd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print("Python {}".format(</a:t>
            </a:r>
            <a:r>
              <a:rPr lang="en-US" dirty="0" err="1"/>
              <a:t>sys.version</a:t>
            </a:r>
            <a:r>
              <a:rPr lang="en-US" dirty="0"/>
              <a:t>))</a:t>
            </a:r>
          </a:p>
          <a:p>
            <a:pPr marL="0" indent="0">
              <a:buNone/>
            </a:pPr>
            <a:r>
              <a:rPr lang="en-US" dirty="0"/>
              <a:t>print('Pandas {}'.format(</a:t>
            </a:r>
            <a:r>
              <a:rPr lang="en-US" dirty="0" err="1"/>
              <a:t>pd</a:t>
            </a:r>
            <a:r>
              <a:rPr lang="en-US" dirty="0"/>
              <a:t>.__version__))</a:t>
            </a:r>
          </a:p>
          <a:p>
            <a:pPr marL="0" indent="0">
              <a:buNone/>
            </a:pPr>
            <a:r>
              <a:rPr lang="en-US" dirty="0"/>
              <a:t>print('</a:t>
            </a:r>
            <a:r>
              <a:rPr lang="en-US" dirty="0" err="1"/>
              <a:t>Scikit</a:t>
            </a:r>
            <a:r>
              <a:rPr lang="en-US" dirty="0"/>
              <a:t>-Learn {}'.format(</a:t>
            </a:r>
            <a:r>
              <a:rPr lang="en-US" dirty="0" err="1"/>
              <a:t>sk</a:t>
            </a:r>
            <a:r>
              <a:rPr lang="en-US" dirty="0"/>
              <a:t>.__version__))</a:t>
            </a:r>
          </a:p>
          <a:p>
            <a:pPr marL="0" indent="0">
              <a:buNone/>
            </a:pPr>
            <a:r>
              <a:rPr lang="en-US" dirty="0"/>
              <a:t>print()</a:t>
            </a:r>
          </a:p>
          <a:p>
            <a:pPr marL="0" indent="0">
              <a:buNone/>
            </a:pPr>
            <a:r>
              <a:rPr lang="en-US" dirty="0"/>
              <a:t>print("Tensor Flow Version: {}".format(</a:t>
            </a:r>
            <a:r>
              <a:rPr lang="en-US" dirty="0" err="1"/>
              <a:t>tf</a:t>
            </a:r>
            <a:r>
              <a:rPr lang="en-US" dirty="0"/>
              <a:t>.__version__))</a:t>
            </a:r>
          </a:p>
          <a:p>
            <a:pPr marL="0" indent="0">
              <a:buNone/>
            </a:pPr>
            <a:r>
              <a:rPr lang="en-US" dirty="0"/>
              <a:t>print("</a:t>
            </a:r>
            <a:r>
              <a:rPr lang="en-US" dirty="0" err="1"/>
              <a:t>Keras</a:t>
            </a:r>
            <a:r>
              <a:rPr lang="en-US" dirty="0"/>
              <a:t> Version: {}".format(tf.</a:t>
            </a:r>
            <a:r>
              <a:rPr lang="en-US" dirty="0" err="1"/>
              <a:t>keras</a:t>
            </a:r>
            <a:r>
              <a:rPr lang="en-US" dirty="0"/>
              <a:t>.__version__))</a:t>
            </a:r>
          </a:p>
        </p:txBody>
      </p:sp>
    </p:spTree>
    <p:extLst>
      <p:ext uri="{BB962C8B-B14F-4D97-AF65-F5344CB8AC3E}">
        <p14:creationId xmlns:p14="http://schemas.microsoft.com/office/powerpoint/2010/main" val="13212157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the environment parameters on my machine (I use Anaconda version </a:t>
            </a:r>
            <a:r>
              <a:rPr lang="en-US" dirty="0">
                <a:solidFill>
                  <a:srgbClr val="FF0000"/>
                </a:solidFill>
              </a:rPr>
              <a:t>2021.05</a:t>
            </a:r>
            <a:r>
              <a:rPr lang="en-US" dirty="0"/>
              <a:t>):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87A4AC-38DB-42ED-B42A-DDC168BBB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066" y="2085651"/>
            <a:ext cx="7338133" cy="42395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9CFBD28-B236-439C-882F-C82CE5082546}"/>
              </a:ext>
            </a:extLst>
          </p:cNvPr>
          <p:cNvSpPr txBox="1"/>
          <p:nvPr/>
        </p:nvSpPr>
        <p:spPr>
          <a:xfrm>
            <a:off x="1606858" y="4935984"/>
            <a:ext cx="8531441" cy="155689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356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Note: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always go to Anaconda Prompt to launch a command line interface and type "</a:t>
            </a:r>
            <a:r>
              <a:rPr lang="en-US" dirty="0" err="1"/>
              <a:t>conda</a:t>
            </a:r>
            <a:r>
              <a:rPr lang="en-US" dirty="0"/>
              <a:t> list",  which will return the exact version of each library that is currently on your machine.      </a:t>
            </a:r>
          </a:p>
          <a:p>
            <a:r>
              <a:rPr lang="en-US" dirty="0"/>
              <a:t>If you need help with the installation,  please let me know.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634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sz="3600" dirty="0">
                <a:solidFill>
                  <a:srgbClr val="FF0000"/>
                </a:solidFill>
              </a:rPr>
            </a:br>
            <a:r>
              <a:rPr lang="en-US" sz="3600" dirty="0"/>
              <a:t>As of August 2022, the latest Anaconda Version is 2022.5</a:t>
            </a:r>
            <a:br>
              <a:rPr lang="en-US" sz="3600" dirty="0">
                <a:solidFill>
                  <a:srgbClr val="FF0000"/>
                </a:solidFill>
              </a:rPr>
            </a:br>
            <a:r>
              <a:rPr lang="en-US" sz="3600" b="1" dirty="0">
                <a:solidFill>
                  <a:srgbClr val="FF0000"/>
                </a:solidFill>
              </a:rPr>
              <a:t>Please use ver. 2021.5 instead of 2022.5</a:t>
            </a:r>
            <a:r>
              <a:rPr lang="en-US" sz="3600" dirty="0">
                <a:solidFill>
                  <a:srgbClr val="FF0000"/>
                </a:solidFill>
              </a:rPr>
              <a:t>.   </a:t>
            </a:r>
            <a:br>
              <a:rPr lang="en-US" sz="3600" dirty="0"/>
            </a:br>
            <a:br>
              <a:rPr lang="en-US" sz="3600" dirty="0"/>
            </a:br>
            <a:endParaRPr lang="en-US" sz="36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34472E-25EC-4A02-A7E5-F5049BF411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46049"/>
            <a:ext cx="10515600" cy="3930913"/>
          </a:xfrm>
        </p:spPr>
        <p:txBody>
          <a:bodyPr/>
          <a:lstStyle/>
          <a:p>
            <a:r>
              <a:rPr lang="en-US" dirty="0"/>
              <a:t>ver. 2021.5 = Python 3.8 while ver. 2022.5 = Python 3.9.   </a:t>
            </a:r>
          </a:p>
          <a:p>
            <a:r>
              <a:rPr lang="en-US" dirty="0"/>
              <a:t>Python 3.9 now still has compatibility issues with a few AI libraries (such as </a:t>
            </a:r>
            <a:r>
              <a:rPr lang="en-US" dirty="0" err="1"/>
              <a:t>gensim</a:t>
            </a:r>
            <a:r>
              <a:rPr lang="en-US" dirty="0"/>
              <a:t>, a popular library for natural language processing). </a:t>
            </a:r>
          </a:p>
          <a:p>
            <a:r>
              <a:rPr lang="en-US" dirty="0"/>
              <a:t>Release notes:</a:t>
            </a:r>
          </a:p>
          <a:p>
            <a:pPr marL="0" indent="0">
              <a:buNone/>
            </a:pPr>
            <a:r>
              <a:rPr lang="en-US" dirty="0"/>
              <a:t>   </a:t>
            </a:r>
            <a:r>
              <a:rPr lang="en-US" dirty="0">
                <a:hlinkClick r:id="rId2"/>
              </a:rPr>
              <a:t>https://docs.anaconda.com/anaconda/reference/release-notes/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66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1567" y="223935"/>
            <a:ext cx="10829192" cy="618619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You can check the version of each library in each package here:  </a:t>
            </a:r>
            <a:r>
              <a:rPr lang="en-US" dirty="0">
                <a:hlinkClick r:id="rId2"/>
              </a:rPr>
              <a:t>https://docs.anaconda.com/anaconda/packages/oldpkglists/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Click the link to the Anaconda install archive: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>
                <a:hlinkClick r:id="rId3"/>
              </a:rPr>
              <a:t>https://repo.anaconda.com/archive/</a:t>
            </a:r>
            <a:endParaRPr lang="en-US" dirty="0"/>
          </a:p>
          <a:p>
            <a:endParaRPr lang="en-US" dirty="0"/>
          </a:p>
          <a:p>
            <a:r>
              <a:rPr lang="en-US" dirty="0"/>
              <a:t>Download the installer based on your platform (</a:t>
            </a:r>
            <a:r>
              <a:rPr lang="en-US" dirty="0">
                <a:solidFill>
                  <a:srgbClr val="FF0000"/>
                </a:solidFill>
              </a:rPr>
              <a:t>Use ver. </a:t>
            </a:r>
            <a:r>
              <a:rPr lang="en-US" b="1" dirty="0">
                <a:solidFill>
                  <a:srgbClr val="FF0000"/>
                </a:solidFill>
              </a:rPr>
              <a:t>2021.05</a:t>
            </a:r>
            <a:r>
              <a:rPr lang="en-US" dirty="0">
                <a:solidFill>
                  <a:srgbClr val="FF0000"/>
                </a:solidFill>
              </a:rPr>
              <a:t>!) </a:t>
            </a:r>
            <a:r>
              <a:rPr lang="en-US" dirty="0"/>
              <a:t>and install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FA1083-A7C8-41DF-B8A8-94AF658CD1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5119" y="4580298"/>
            <a:ext cx="6936188" cy="2053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087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Installing..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9831FA8-E95C-4DF1-A7A4-A1B00844F9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7676" y="1825625"/>
            <a:ext cx="603664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368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Installing..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213A59-6CB2-4688-94E5-92CDFC0E71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81387" y="1948656"/>
            <a:ext cx="5229225" cy="410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818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Installing..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DF3567E-79F1-4720-B6E8-FE8FDC2FE7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67075" y="1853406"/>
            <a:ext cx="5657850" cy="429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942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>
                <a:solidFill>
                  <a:srgbClr val="FF0000"/>
                </a:solidFill>
              </a:rPr>
              <a:t>Important:   Add anaconda to the PATH environment variable!</a:t>
            </a:r>
            <a:endParaRPr lang="en-US" sz="3600" dirty="0">
              <a:solidFill>
                <a:srgbClr val="FF0000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8054961-3E52-4CCD-B1D4-A60BC02F57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74019" y="1910556"/>
            <a:ext cx="5750881" cy="457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512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588</TotalTime>
  <Words>727</Words>
  <Application>Microsoft Office PowerPoint</Application>
  <PresentationFormat>Widescreen</PresentationFormat>
  <Paragraphs>96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等线 Light</vt:lpstr>
      <vt:lpstr>Arial</vt:lpstr>
      <vt:lpstr>Calibri</vt:lpstr>
      <vt:lpstr>Calibri Light</vt:lpstr>
      <vt:lpstr>Office Theme</vt:lpstr>
      <vt:lpstr>    Environment Setup:  Anaconda, Jupyter Notebook, Pandas, Scikit-Learn and Tensorflow 2.0 (Fall 2022 version)</vt:lpstr>
      <vt:lpstr>Python:  # 1 language in data science</vt:lpstr>
      <vt:lpstr>Anaconda (www.anaconda.com)</vt:lpstr>
      <vt:lpstr> As of August 2022, the latest Anaconda Version is 2022.5 Please use ver. 2021.5 instead of 2022.5.     </vt:lpstr>
      <vt:lpstr>PowerPoint Presentation</vt:lpstr>
      <vt:lpstr>Installing..</vt:lpstr>
      <vt:lpstr>Installing..</vt:lpstr>
      <vt:lpstr>Installing..</vt:lpstr>
      <vt:lpstr>Important:   Add anaconda to the PATH environment variable!</vt:lpstr>
      <vt:lpstr>Installing.. (may take a few minutes)</vt:lpstr>
      <vt:lpstr>Finished</vt:lpstr>
      <vt:lpstr>Launch navigator in start menu</vt:lpstr>
      <vt:lpstr>Launch navigator in start menu</vt:lpstr>
      <vt:lpstr>Install TensorFlow</vt:lpstr>
      <vt:lpstr>Install TensorFlow</vt:lpstr>
      <vt:lpstr>Install TensorFlow</vt:lpstr>
      <vt:lpstr>Install TensorFlow</vt:lpstr>
      <vt:lpstr>Know the libraries currently on your machine</vt:lpstr>
      <vt:lpstr>Congratulations! </vt:lpstr>
      <vt:lpstr>Jupyter notebook</vt:lpstr>
      <vt:lpstr>What Is A Jupyter Notebook </vt:lpstr>
      <vt:lpstr>Jupyter notebook has two types of cells</vt:lpstr>
      <vt:lpstr>How to run each cell?</vt:lpstr>
      <vt:lpstr>Jupyter notebook comes with Anaconda</vt:lpstr>
      <vt:lpstr>How to open Jupyter notebooks (option 1)</vt:lpstr>
      <vt:lpstr>Then you'll see the application running in the web browser on the address: http://localhost:8888. </vt:lpstr>
      <vt:lpstr> How To Open Jupyter Notebooks (option 2: preferred) </vt:lpstr>
      <vt:lpstr>Run this command: </vt:lpstr>
      <vt:lpstr>Then you'll see the application running in the web browser on the address: http://localhost:8888. </vt:lpstr>
      <vt:lpstr>Troubleshooting:  If you got this…</vt:lpstr>
      <vt:lpstr>Make sure you added anaconda to PATH environment variable </vt:lpstr>
      <vt:lpstr>Test your environment </vt:lpstr>
      <vt:lpstr>Test your environment (run this test code)</vt:lpstr>
      <vt:lpstr>There are the environment parameters on my machine (I use Anaconda version 2021.05):</vt:lpstr>
      <vt:lpstr>Note:  </vt:lpstr>
    </vt:vector>
  </TitlesOfParts>
  <Company>CSUS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Chen, Haiquan</dc:creator>
  <cp:lastModifiedBy>Chen, Haiquan</cp:lastModifiedBy>
  <cp:revision>68</cp:revision>
  <dcterms:created xsi:type="dcterms:W3CDTF">2018-01-29T22:36:59Z</dcterms:created>
  <dcterms:modified xsi:type="dcterms:W3CDTF">2022-08-10T18:46:43Z</dcterms:modified>
</cp:coreProperties>
</file>

<file path=docProps/thumbnail.jpeg>
</file>